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5" r:id="rId4"/>
    <p:sldId id="259" r:id="rId5"/>
    <p:sldId id="267" r:id="rId6"/>
    <p:sldId id="266" r:id="rId7"/>
    <p:sldId id="262" r:id="rId8"/>
    <p:sldId id="268" r:id="rId9"/>
    <p:sldId id="270" r:id="rId10"/>
    <p:sldId id="263" r:id="rId11"/>
    <p:sldId id="275" r:id="rId12"/>
    <p:sldId id="273" r:id="rId13"/>
    <p:sldId id="261" r:id="rId14"/>
    <p:sldId id="260" r:id="rId15"/>
    <p:sldId id="274" r:id="rId16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22"/>
    <p:restoredTop sz="80361"/>
  </p:normalViewPr>
  <p:slideViewPr>
    <p:cSldViewPr snapToGrid="0" snapToObjects="1">
      <p:cViewPr varScale="1">
        <p:scale>
          <a:sx n="106" d="100"/>
          <a:sy n="106" d="100"/>
        </p:scale>
        <p:origin x="19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B679D4E-A9DC-E9B5-5F99-76009C55EE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9E52C7-A01B-2FCF-B339-98D7CF8224F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98E4328A-EE91-4842-909B-9F1D64F595B2}" type="datetimeFigureOut">
              <a:rPr lang="en-US"/>
              <a:pPr>
                <a:defRPr/>
              </a:pPr>
              <a:t>10/27/22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E066A98-D4B0-211F-5BF5-3CA57E29E6D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057E14D-CAEA-F415-B615-D930CC940E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39E7E-88D2-A335-2FB3-B3F502F5B98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4213E-85E3-F321-41EE-B375E5715C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15AAFED-79BB-2E4A-9BBA-6C221364CD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EC89EA03-CC4E-9DE7-D635-B099387424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E148FD79-8FC1-7369-3168-4C1FD56EB8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 dirty="0"/>
              <a:t>Sherlock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altLang="en-US" dirty="0"/>
              <a:t>Stanford's main HPC cluster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altLang="en-US" dirty="0"/>
              <a:t>Condo model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US" altLang="en-US" dirty="0"/>
              <a:t>Currently consists of 1483 nodes and 96 IB switches</a:t>
            </a:r>
          </a:p>
          <a:p>
            <a:pPr>
              <a:spcBef>
                <a:spcPct val="0"/>
              </a:spcBef>
            </a:pP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dirty="0"/>
              <a:t>Go over some of the challenges we have run into at Stanford and share the open source tools that were developed to deal with those challenges</a:t>
            </a: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30857565-E8CE-DFA1-B28D-F3C9473D482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0117505-EBC2-9740-9C0A-27E998B19586}" type="slidenum">
              <a:rPr lang="en-US" alt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Before </a:t>
            </a:r>
            <a:r>
              <a:rPr lang="en-US" b="0" i="0" u="none" strike="noStrike" dirty="0" err="1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del_ost</a:t>
            </a: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, you had to shut down the filesystem and unmount all clients to be able to permanently remove any OSTs that you want to decommission. </a:t>
            </a:r>
          </a:p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As we showed earlier between Fir and Oak there are more than 450 OSTs, and we couldn't afford a down time every time we needed to remove an OST</a:t>
            </a:r>
          </a:p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This is time consuming and disruptive to the users</a:t>
            </a:r>
          </a:p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This is why we decided to develop </a:t>
            </a:r>
            <a:r>
              <a:rPr lang="en-US" b="0" i="0" u="none" strike="noStrike" dirty="0" err="1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del_ost</a:t>
            </a: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 in collaboration with </a:t>
            </a:r>
            <a:r>
              <a:rPr lang="en-US" b="0" i="0" u="none" strike="noStrike" dirty="0" err="1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Whamcloud</a:t>
            </a: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. </a:t>
            </a:r>
          </a:p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With </a:t>
            </a:r>
            <a:r>
              <a:rPr lang="en-US" b="0" i="0" u="none" strike="noStrike" dirty="0" err="1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del_ost</a:t>
            </a: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, you can permanently remove OSTs while leaving the system in production and the changes are transparent to the users. </a:t>
            </a:r>
          </a:p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See the paper for the technical details.</a:t>
            </a:r>
          </a:p>
          <a:p>
            <a:pPr marL="171450" indent="-171450">
              <a:buFontTx/>
              <a:buChar char="-"/>
            </a:pPr>
            <a:endParaRPr lang="en-US" b="0" i="0" u="none" strike="noStrike" dirty="0">
              <a:solidFill>
                <a:srgbClr val="FEFEFE"/>
              </a:solidFill>
              <a:effectLst/>
              <a:latin typeface="Calibri" panose="020F050202020403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US" dirty="0"/>
              <a:t>ok, so we’ve talked about tools to help built and removed storage.  now I’d like to talk about how things are connected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7448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in an academic environment we don't always have the funds for more than the minimum version of hardware</a:t>
            </a:r>
          </a:p>
          <a:p>
            <a:r>
              <a:rPr lang="en-US" dirty="0"/>
              <a:t>- so, in our environment we use unmanaged IB switches configured in a spine/leaf configuration.</a:t>
            </a:r>
          </a:p>
          <a:p>
            <a:endParaRPr lang="en-US" dirty="0"/>
          </a:p>
          <a:p>
            <a:r>
              <a:rPr lang="en-US" dirty="0"/>
              <a:t>The tool leverages the MFT suite</a:t>
            </a:r>
          </a:p>
          <a:p>
            <a:r>
              <a:rPr lang="en-US" dirty="0"/>
              <a:t>- normally used for update/verification of firmware</a:t>
            </a:r>
          </a:p>
          <a:p>
            <a:r>
              <a:rPr lang="en-US" dirty="0"/>
              <a:t>- can also be used to extract hardware and state information from switches.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8714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tool I’d like to discuss is related to GPUs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05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GPUs are being used more and more</a:t>
            </a:r>
          </a:p>
          <a:p>
            <a:pPr marL="171450" indent="-171450">
              <a:buFontTx/>
              <a:buChar char="-"/>
            </a:pPr>
            <a:r>
              <a:rPr lang="en-US" dirty="0"/>
              <a:t>Modes: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Shared: allows more than one compute process per GPU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Exclusive: allows ONLY one compute process per GPU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Prohibited: no COMPUTE processes allowed on the GPU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Exclusive mode is set </a:t>
            </a:r>
            <a:r>
              <a:rPr lang="en-US" dirty="0" err="1"/>
              <a:t>bu</a:t>
            </a:r>
            <a:r>
              <a:rPr lang="en-US" dirty="0"/>
              <a:t> the plugin as the default on Sherlock 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Because Exclusive mode is considered to have optimal performance by providing process isolation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However, some legacy applications require Shared mode to be able to run.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Our plugin is a way to give the users more control over the GPU modes by setting the flag in their job submission script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178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the tools </a:t>
            </a:r>
            <a:r>
              <a:rPr lang="en-US" b="0" i="0" u="none" strike="noStrike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we discussed </a:t>
            </a: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aim to make our daily sysadmin jobs easier </a:t>
            </a:r>
          </a:p>
          <a:p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and sharing them with the community gives us the opportunity to make them better, </a:t>
            </a:r>
          </a:p>
          <a:p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based on input from people that use the tools. </a:t>
            </a:r>
          </a:p>
          <a:p>
            <a:endParaRPr lang="en-US" b="0" i="0" u="none" strike="noStrike" dirty="0">
              <a:solidFill>
                <a:srgbClr val="FEFEFE"/>
              </a:solidFill>
              <a:effectLst/>
              <a:latin typeface="Calibri" panose="020F0502020204030204" pitchFamily="34" charset="0"/>
            </a:endParaRPr>
          </a:p>
          <a:p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If you end up using any of the tools discussed here, I encourage you to leave feed back based on your environment/use case.</a:t>
            </a:r>
          </a:p>
          <a:p>
            <a:endParaRPr lang="en-US" b="0" i="0" u="none" strike="noStrike" dirty="0">
              <a:solidFill>
                <a:srgbClr val="FEFEFE"/>
              </a:solidFill>
              <a:effectLst/>
              <a:latin typeface="Calibri" panose="020F0502020204030204" pitchFamily="34" charset="0"/>
            </a:endParaRPr>
          </a:p>
          <a:p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You could tell them "Please contribute too! Yay open source!”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682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61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 </a:t>
            </a:r>
          </a:p>
          <a:p>
            <a:r>
              <a:rPr lang="en-US" dirty="0"/>
              <a:t>- used for primarily for running jobs </a:t>
            </a:r>
          </a:p>
          <a:p>
            <a:r>
              <a:rPr lang="en-US" dirty="0"/>
              <a:t>- not designed for long term storage ( files purged after 90 days )</a:t>
            </a:r>
          </a:p>
          <a:p>
            <a:r>
              <a:rPr lang="en-US" dirty="0"/>
              <a:t>- migrating to Flash for greater speed and </a:t>
            </a:r>
            <a:r>
              <a:rPr lang="en-US" dirty="0" err="1"/>
              <a:t>iops</a:t>
            </a:r>
            <a:endParaRPr lang="en-US" dirty="0"/>
          </a:p>
          <a:p>
            <a:endParaRPr lang="en-US" dirty="0"/>
          </a:p>
          <a:p>
            <a:r>
              <a:rPr lang="en-US" dirty="0"/>
              <a:t>Oak</a:t>
            </a:r>
          </a:p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Stats are after the addition of I/O cell 8</a:t>
            </a:r>
          </a:p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longer-term storage for large research data sets, </a:t>
            </a:r>
          </a:p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mounted on clusters and available to researchers through gateways: SMB, NFS, Globus</a:t>
            </a:r>
          </a:p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oak scales up in terms of clients ( based on purchase of space ). Provides groups with a cost-effective, capacity-oriented system</a:t>
            </a:r>
          </a:p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mounted everywhere, but is not designed for heavy HPC I/O workloads. </a:t>
            </a:r>
          </a:p>
          <a:p>
            <a:pPr marL="171450" indent="-171450">
              <a:buFontTx/>
              <a:buChar char="-"/>
            </a:pP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Things like reading and writing large sequential files are fine though, like final job results.</a:t>
            </a:r>
          </a:p>
          <a:p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let's talk about how we go about using the tools to help build and monitor the I/O cells that make up the file systems.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576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Suite of tools to be able to discover, verify and monitor components of the I/O cells</a:t>
            </a:r>
          </a:p>
          <a:p>
            <a:endParaRPr lang="en-US" dirty="0"/>
          </a:p>
          <a:p>
            <a:r>
              <a:rPr lang="en-US" dirty="0"/>
              <a:t>Two of the tools can be used for monitoring: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sas_counters</a:t>
            </a:r>
            <a:r>
              <a:rPr lang="en-US" dirty="0"/>
              <a:t> and </a:t>
            </a:r>
            <a:r>
              <a:rPr lang="en-US" dirty="0" err="1"/>
              <a:t>ses_report</a:t>
            </a:r>
            <a:r>
              <a:rPr lang="en-US" dirty="0"/>
              <a:t> allow for output to be formatted for use with Graphite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599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Scans SAS devices and resolves associated enclosures. </a:t>
            </a:r>
          </a:p>
          <a:p>
            <a:pPr marL="171450" indent="-171450">
              <a:buFontTx/>
              <a:buChar char="-"/>
            </a:pPr>
            <a:r>
              <a:rPr lang="en-US" dirty="0"/>
              <a:t>Useful to quickly check cabling and hardware setup.</a:t>
            </a:r>
          </a:p>
          <a:p>
            <a:pPr marL="171450" indent="-171450">
              <a:buFontTx/>
              <a:buChar char="-"/>
            </a:pPr>
            <a:r>
              <a:rPr lang="en-US" dirty="0"/>
              <a:t>With -v, </a:t>
            </a:r>
            <a:r>
              <a:rPr lang="en-US" dirty="0" err="1"/>
              <a:t>sas_devices</a:t>
            </a:r>
            <a:r>
              <a:rPr lang="en-US" dirty="0"/>
              <a:t> will also display all disk devices with serial numbers.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64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Display SAS topology. </a:t>
            </a:r>
          </a:p>
          <a:p>
            <a:pPr marL="171450" indent="-171450">
              <a:buFontTx/>
              <a:buChar char="-"/>
            </a:pPr>
            <a:r>
              <a:rPr lang="en-US" dirty="0"/>
              <a:t>By default, </a:t>
            </a:r>
            <a:r>
              <a:rPr lang="en-US" dirty="0" err="1"/>
              <a:t>sas_discover</a:t>
            </a:r>
            <a:r>
              <a:rPr lang="en-US" dirty="0"/>
              <a:t> tries to fold common devices (like disks). 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May need to use -v, -</a:t>
            </a:r>
            <a:r>
              <a:rPr lang="en-US" dirty="0" err="1"/>
              <a:t>vv</a:t>
            </a:r>
            <a:r>
              <a:rPr lang="en-US" dirty="0"/>
              <a:t> or -</a:t>
            </a:r>
            <a:r>
              <a:rPr lang="en-US" dirty="0" err="1"/>
              <a:t>vvv</a:t>
            </a:r>
            <a:r>
              <a:rPr lang="en-US" dirty="0"/>
              <a:t> or --</a:t>
            </a:r>
            <a:r>
              <a:rPr lang="en-US" dirty="0" err="1"/>
              <a:t>addr</a:t>
            </a:r>
            <a:r>
              <a:rPr lang="en-US" dirty="0"/>
              <a:t> to display desired level of detail.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8840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reports I/O and </a:t>
            </a:r>
            <a:r>
              <a:rPr lang="en-US" dirty="0" err="1"/>
              <a:t>phy</a:t>
            </a:r>
            <a:r>
              <a:rPr lang="en-US" dirty="0"/>
              <a:t> error counters and provides SAS topology information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Output supports SES-2 nicknames making it easier to track down issues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20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status and environmental metrics</a:t>
            </a:r>
          </a:p>
          <a:p>
            <a:pPr marL="171450" indent="-171450">
              <a:buFontTx/>
              <a:buChar char="-"/>
            </a:pPr>
            <a:r>
              <a:rPr lang="en-US" dirty="0"/>
              <a:t>Obtained through in-band </a:t>
            </a:r>
            <a:r>
              <a:rPr lang="en-US" dirty="0" err="1"/>
              <a:t>sas</a:t>
            </a:r>
            <a:r>
              <a:rPr lang="en-US" dirty="0"/>
              <a:t> to validate hardware status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7488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Udev</a:t>
            </a:r>
            <a:r>
              <a:rPr lang="en-US" dirty="0"/>
              <a:t> scripts </a:t>
            </a:r>
          </a:p>
          <a:p>
            <a:pPr marL="171450" indent="-171450">
              <a:buFontTx/>
              <a:buChar char="-"/>
            </a:pPr>
            <a:r>
              <a:rPr lang="en-US" dirty="0"/>
              <a:t>Creates aliases for the </a:t>
            </a:r>
            <a:r>
              <a:rPr lang="en-US" dirty="0" err="1"/>
              <a:t>sata</a:t>
            </a:r>
            <a:r>
              <a:rPr lang="en-US" dirty="0"/>
              <a:t> drive ( </a:t>
            </a:r>
            <a:r>
              <a:rPr lang="en-US" dirty="0" err="1"/>
              <a:t>sdab</a:t>
            </a:r>
            <a:r>
              <a:rPr lang="en-US" dirty="0"/>
              <a:t> ) or device mapper ( dm-31 ) locations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All </a:t>
            </a:r>
            <a:r>
              <a:rPr lang="en-US" dirty="0" err="1"/>
              <a:t>sasutils</a:t>
            </a:r>
            <a:r>
              <a:rPr lang="en-US" dirty="0"/>
              <a:t> tools are built using the python libraries that are provided with the suite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Now that we’ve talked about how we use the tools to build the I/O cells, let’s discuss the process of removing older hardware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5AAFED-79BB-2E4A-9BBA-6C221364CD03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89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//Users/toddszymanski/Documents/01%20Work/SC22/presenter%20assets/sc22_zoomback@4x.png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file:////Users/toddszymanski/Documents/01%20Work/SC22/presenter%20assets/sc22_logo@4x.png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>
            <a:extLst>
              <a:ext uri="{FF2B5EF4-FFF2-40B4-BE49-F238E27FC236}">
                <a16:creationId xmlns:a16="http://schemas.microsoft.com/office/drawing/2014/main" id="{863225B3-E95E-7378-BBB8-B6AC9F5700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1875" y="2025748"/>
            <a:ext cx="10128250" cy="2250038"/>
          </a:xfrm>
        </p:spPr>
        <p:txBody>
          <a:bodyPr wrap="none" anchor="b">
            <a:normAutofit/>
          </a:bodyPr>
          <a:lstStyle>
            <a:lvl1pPr algn="l">
              <a:defRPr sz="3600" b="1" i="0" cap="none" baseline="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1875" y="4430332"/>
            <a:ext cx="10128250" cy="1884472"/>
          </a:xfrm>
        </p:spPr>
        <p:txBody>
          <a:bodyPr anchor="t">
            <a:noAutofit/>
          </a:bodyPr>
          <a:lstStyle>
            <a:lvl1pPr marL="0" indent="0" algn="l">
              <a:buNone/>
              <a:defRPr sz="1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146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23A53B-403B-A155-B995-00B9D930E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E87D99-6B06-904A-BB36-6A3E99AC8150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866CEA-073F-C8C3-BFC1-535142F93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363D9D-9500-4572-04D6-E5ACD0C8C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F6A29C-ED16-6049-9136-6B35302C20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373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C5533-6660-8847-1C5A-4E7F02B9B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C1D9B1-EE98-A34E-A678-B062BDDA59EC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B3AF7-BFB7-BE2D-2DA0-89C90FEC6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77F2F-F379-4F6D-5BFE-16B50629D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AFB462-2BDE-5645-8635-49E038E04C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929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C54E24-CE9C-3511-5789-6F90C82A700B}"/>
              </a:ext>
            </a:extLst>
          </p:cNvPr>
          <p:cNvSpPr txBox="1"/>
          <p:nvPr/>
        </p:nvSpPr>
        <p:spPr>
          <a:xfrm>
            <a:off x="10237788" y="2743200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94D176-189E-13AA-C524-D4926796BE8C}"/>
              </a:ext>
            </a:extLst>
          </p:cNvPr>
          <p:cNvSpPr txBox="1"/>
          <p:nvPr/>
        </p:nvSpPr>
        <p:spPr>
          <a:xfrm>
            <a:off x="488950" y="823913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AB550D4-1999-9616-A703-1F1C4AE15D87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2E7E90-F092-874E-81AB-FEE34E4B3852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4E499B3-23F8-BA60-769B-FC7CD673714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B38B01-7323-4ABC-C5A1-FC9B5D1F869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88BC25-9DAA-A949-915A-AD93B7E25F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66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B9D186-5CB3-7224-4F60-B0FA42B837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073186-6BA8-0549-B767-9EBB1E04DC2C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7ADC1-28DA-868D-75A2-5F39E7722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08D9B-3294-51F7-7721-DC80B8445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8A2DA5-3BF4-C543-8AFB-4B921B1BD4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333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DEC6DB-4CA2-4301-7830-4DE6C96F7552}"/>
              </a:ext>
            </a:extLst>
          </p:cNvPr>
          <p:cNvSpPr txBox="1"/>
          <p:nvPr/>
        </p:nvSpPr>
        <p:spPr>
          <a:xfrm>
            <a:off x="10237788" y="2743200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B6B3D3-C590-913A-DC19-A73EC3F38B5E}"/>
              </a:ext>
            </a:extLst>
          </p:cNvPr>
          <p:cNvSpPr txBox="1"/>
          <p:nvPr/>
        </p:nvSpPr>
        <p:spPr>
          <a:xfrm>
            <a:off x="488950" y="823913"/>
            <a:ext cx="609600" cy="584200"/>
          </a:xfrm>
          <a:prstGeom prst="rect">
            <a:avLst/>
          </a:prstGeom>
        </p:spPr>
        <p:txBody>
          <a:bodyPr anchor="ctr"/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eaLnBrk="1" fontAlgn="auto" hangingPunct="1">
              <a:spcAft>
                <a:spcPts val="0"/>
              </a:spcAft>
              <a:defRPr/>
            </a:pPr>
            <a:r>
              <a:rPr lang="en-US" sz="8000" dirty="0">
                <a:effectLst/>
                <a:latin typeface="+mn-lt"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B00173E-BDC7-4480-5D2F-71FDDBD4D23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5313D5-9124-E848-8BFA-17204EED0634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673993D-C158-7569-9873-CAF80DABD52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EED7F02-CABE-CD9D-B418-222FBC38BA5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F45F75-785D-1A49-94FE-8BB18C9DF5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9838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rtlCol="0">
            <a:normAutofit/>
          </a:bodyPr>
          <a:lstStyle>
            <a:lvl1pPr>
              <a:defRPr lang="en-US" b="0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49891-58AD-6670-62B4-2E3F68ACEC4F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64E17F-F675-FC44-8865-222D2FBFC46E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708-9EF8-38F1-42A9-08B0EBEBAD1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3E2FB-91E7-D7DC-C336-129216FCF1F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6618CA-7C85-9647-8EF7-B2531C47A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387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7B5EBCF-BCDF-76E4-5B19-D55B21F126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3A32D9-E5F2-8741-B647-4DCF5C526043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A5F7343-4E23-F761-6157-8E98B7FE3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B77C16-DCAF-A662-022F-92439EC15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DBA8D1-7D51-DF4A-9287-32E21BFE83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498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95C7E-20E3-3E96-4CCE-67879889FA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069286-5717-D948-B5C0-4D02EFEC9C8A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56EAA-633A-9E0F-1A9C-EDD95D617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F4FF7-B468-46AD-1F8F-689194744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65ECD4-E12B-6145-8E0D-8D8D18AB0F8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744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391390"/>
            <a:ext cx="10131425" cy="9990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1475509"/>
            <a:ext cx="10131425" cy="43156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86B34-BE25-A558-237C-ECC1BD46D3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238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E2EE95-1B12-4246-A3FA-B2144C4CB962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58249-EA54-10AF-D0B7-FF18E7D18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238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45FE7E-4134-218C-9FCB-542247A8B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238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898CF1-5AED-3C44-AB6E-A54E2D9C19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563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4035B-FFFC-47EB-388B-5C3055AEF7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C6901D-8EE5-EA4E-BC8A-456F5A5746EB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CF8DC-FADC-C930-E5B1-A54A4D09F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BB85E-469B-3C5A-54BD-91DED048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F225E0-7AFE-7A4C-BF7F-BEDE3B8E07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28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0B041524-9BE4-CA65-1D8C-AD324524E8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5" y="6523038"/>
            <a:ext cx="315913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594611E-1877-ECC3-2D0E-E8E1232304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E9DE3C-A9B0-D140-9F67-B6BEE48106B2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56445927-D941-D047-7D87-2C9961714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8" name="Slide Number Placeholder 6">
            <a:extLst>
              <a:ext uri="{FF2B5EF4-FFF2-40B4-BE49-F238E27FC236}">
                <a16:creationId xmlns:a16="http://schemas.microsoft.com/office/drawing/2014/main" id="{AC871D01-451E-BD55-01DA-0C5619809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1A2D59-9695-B64B-84F2-4ACB1E04DA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765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E13707-B6B5-B2D1-C75C-981D25B479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11A00F-FEBF-AF49-9C02-63B9405D51B4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A2B12A-3462-2023-CBD4-76B3E4957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528305-80EE-2159-1741-FD9F1AB38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803C37-DAFF-324B-850C-31CC5E0913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344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B1B83F-ABC4-7839-15FA-3EE91F6ED4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8CF0AA-C114-5F4F-9D13-4051FBAF5E28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5F0B4F-7B46-14F5-BE14-0D0AAD692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6CA734-C0A1-C988-758B-6749CE828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1476C1-3350-0A4B-A21C-E67C8826E6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124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C2AB22-746C-8044-9590-F3BBE1786E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4AFCCF-B26E-E24E-AB41-1701C32FA305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5E7456-5856-2634-7B06-E55C08BB9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FA61D-33DB-0594-C483-EBCEB290E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C736E3-017F-F14B-A17D-3C799C3F91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006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FA1D4-A4EC-88A4-0BC6-27AF3839A0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9848BE-ED09-6140-A3B2-304967EA7615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C6307-4A75-C586-2D66-08437825E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EAEE15-D5EC-AEA0-D80D-47CDD1E14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286D39-BD6E-D44D-AE39-EA3413C466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942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4">
            <a:extLst>
              <a:ext uri="{FF2B5EF4-FFF2-40B4-BE49-F238E27FC236}">
                <a16:creationId xmlns:a16="http://schemas.microsoft.com/office/drawing/2014/main" id="{46D74B58-2E9E-7458-B7C8-B751C5A08E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7025" y="6523038"/>
            <a:ext cx="1600200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66A8F0-D5CC-884C-B43B-3C04E04B719E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720F434D-591E-BABF-C4E4-BB53160A9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" y="6523038"/>
            <a:ext cx="8393113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41FC12EC-22BE-4498-79ED-565C35866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5338" y="6523038"/>
            <a:ext cx="550862" cy="312737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E8C31A-F84B-1C4C-9953-3CA23B6EDB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554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file:////Users/toddszymanski/Documents/01%20Work/SC22/presenter%20assets/sc22_backdark5@4x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file:////Users/toddszymanski/Documents/01%20Work/SC22/presenter%20assets/sc22_logo@4x.png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9" r:link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90B2A46-285F-B4DF-5C5F-283E253CFE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10131425" cy="145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B1B5F1BA-628B-21ED-360C-AADEFFA970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2141538"/>
            <a:ext cx="10131425" cy="3649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C5262-943B-3646-1B72-EAE9B78477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17025" y="6519863"/>
            <a:ext cx="1600200" cy="3381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 b="0" i="0" smtClean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fld id="{77E0B6A3-269E-B341-B475-729AAAB0E5C7}" type="datetime1">
              <a:rPr lang="en-US"/>
              <a:pPr>
                <a:defRPr/>
              </a:pPr>
              <a:t>10/27/22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946C7-1787-4DE5-90D5-B8533758F0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" y="6519863"/>
            <a:ext cx="8393113" cy="3381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000" b="0" i="0" dirty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r>
              <a:rPr lang="en-US"/>
              <a:t>SC22 | Dallas, TX | </a:t>
            </a:r>
            <a:r>
              <a:rPr lang="en-US" err="1"/>
              <a:t>hpc</a:t>
            </a:r>
            <a:r>
              <a:rPr lang="en-US"/>
              <a:t>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07FE7-25D7-CAC2-70C1-B44CC7E0D0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5338" y="6519863"/>
            <a:ext cx="550862" cy="3381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000" b="0" i="0" dirty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fld id="{FFFCC0E9-6C9A-C745-916A-1C5B724E36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53BF3A77-D266-9F41-50A9-83F72BFA58B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1" r:link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5" y="6523038"/>
            <a:ext cx="315913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</p:sldLayoutIdLst>
  <p:hf hdr="0"/>
  <p:txStyles>
    <p:titleStyle>
      <a:lvl1pPr algn="l" defTabSz="457200" rtl="0" fontAlgn="base">
        <a:spcBef>
          <a:spcPct val="0"/>
        </a:spcBef>
        <a:spcAft>
          <a:spcPct val="0"/>
        </a:spcAft>
        <a:defRPr sz="3600" kern="1200">
          <a:ln w="3175" cmpd="sng">
            <a:noFill/>
          </a:ln>
          <a:solidFill>
            <a:schemeClr val="tx1"/>
          </a:solidFill>
          <a:latin typeface="+mj-lt"/>
          <a:ea typeface="+mj-ea"/>
          <a:cs typeface="+mj-cs"/>
        </a:defRPr>
      </a:lvl1pPr>
      <a:lvl2pPr algn="l" defTabSz="457200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Light" panose="020F0302020204030204" pitchFamily="34" charset="0"/>
        </a:defRPr>
      </a:lvl2pPr>
      <a:lvl3pPr algn="l" defTabSz="457200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Light" panose="020F0302020204030204" pitchFamily="34" charset="0"/>
        </a:defRPr>
      </a:lvl3pPr>
      <a:lvl4pPr algn="l" defTabSz="457200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Light" panose="020F0302020204030204" pitchFamily="34" charset="0"/>
        </a:defRPr>
      </a:lvl4pPr>
      <a:lvl5pPr algn="l" defTabSz="457200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Light" panose="020F0302020204030204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fontAlgn="base">
        <a:spcBef>
          <a:spcPct val="0"/>
        </a:spcBef>
        <a:spcAft>
          <a:spcPts val="1000"/>
        </a:spcAft>
        <a:buClr>
          <a:schemeClr val="tx1"/>
        </a:buClr>
        <a:buSzPct val="100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spcBef>
          <a:spcPct val="0"/>
        </a:spcBef>
        <a:spcAft>
          <a:spcPts val="10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85750" algn="l" defTabSz="457200" rtl="0" fontAlgn="base">
        <a:spcBef>
          <a:spcPct val="0"/>
        </a:spcBef>
        <a:spcAft>
          <a:spcPts val="10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543050" indent="-171450" algn="l" defTabSz="457200" rtl="0" fontAlgn="base">
        <a:spcBef>
          <a:spcPct val="0"/>
        </a:spcBef>
        <a:spcAft>
          <a:spcPts val="10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00250" indent="-171450" algn="l" defTabSz="457200" rtl="0" fontAlgn="base">
        <a:spcBef>
          <a:spcPct val="0"/>
        </a:spcBef>
        <a:spcAft>
          <a:spcPts val="10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ichael.hartman@stanford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mailto:kilian@stanford.edu" TargetMode="External"/><Relationship Id="rId4" Type="http://schemas.openxmlformats.org/officeDocument/2006/relationships/hyperlink" Target="mailto:sthiell@stanford.edu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uild.whamcloud.com/job/lustre-manual/lastSuccessfulBuild/artifact/lustre_manual.xhtml#lustremaint.remove_os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anford-rc/sasutil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tanford-rc/slurm-spank-gpu_cmode" TargetMode="External"/><Relationship Id="rId4" Type="http://schemas.openxmlformats.org/officeDocument/2006/relationships/hyperlink" Target="https://github.com/stanford-rc/ibswinfo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13C833C0-F397-98D1-B639-3363FCBA10B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31875" y="2025650"/>
            <a:ext cx="10128250" cy="2249488"/>
          </a:xfrm>
        </p:spPr>
        <p:txBody>
          <a:bodyPr wrap="square">
            <a:noAutofit/>
          </a:bodyPr>
          <a:lstStyle/>
          <a:p>
            <a:pPr marL="0" marR="0" algn="ctr">
              <a:spcBef>
                <a:spcPts val="600"/>
              </a:spcBef>
              <a:spcAft>
                <a:spcPts val="300"/>
              </a:spcAft>
            </a:pPr>
            <a:r>
              <a:rPr lang="en-US" sz="4800" b="1" dirty="0">
                <a:effectLst/>
                <a:latin typeface="Linux Biolinum"/>
                <a:ea typeface="Times New Roman" panose="02020603050405020304" pitchFamily="18" charset="0"/>
                <a:cs typeface="Times New Roman" panose="02020603050405020304" pitchFamily="18" charset="0"/>
              </a:rPr>
              <a:t>Overcoming HPC System Management Challenges: </a:t>
            </a:r>
            <a:br>
              <a:rPr lang="en-US" sz="4800" dirty="0">
                <a:effectLst/>
                <a:latin typeface="Linux Biolinum"/>
                <a:ea typeface="MS Gothic" panose="020B0609070205080204" pitchFamily="49" charset="-128"/>
                <a:cs typeface="Times New Roman" panose="02020603050405020304" pitchFamily="18" charset="0"/>
              </a:rPr>
            </a:br>
            <a:r>
              <a:rPr lang="en-US" sz="4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 Open Source Approach</a:t>
            </a:r>
            <a:r>
              <a:rPr lang="en-US" sz="4800" dirty="0">
                <a:effectLst/>
              </a:rPr>
              <a:t> </a:t>
            </a:r>
            <a:endParaRPr lang="en-US" altLang="en-US" sz="4800" dirty="0">
              <a:ln>
                <a:noFill/>
              </a:ln>
            </a:endParaRPr>
          </a:p>
        </p:txBody>
      </p:sp>
      <p:sp>
        <p:nvSpPr>
          <p:cNvPr id="20482" name="Subtitle 2">
            <a:extLst>
              <a:ext uri="{FF2B5EF4-FFF2-40B4-BE49-F238E27FC236}">
                <a16:creationId xmlns:a16="http://schemas.microsoft.com/office/drawing/2014/main" id="{385AD9C5-BB5D-5611-5AF0-F457A9F6ECA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7045325" y="5184443"/>
            <a:ext cx="4114800" cy="1394159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sz="1400" dirty="0"/>
              <a:t>Michael Hartman (</a:t>
            </a:r>
            <a:r>
              <a:rPr lang="en-US" altLang="en-US" sz="1400" dirty="0">
                <a:hlinkClick r:id="rId3"/>
              </a:rPr>
              <a:t>michael.hartman@stanford.edu</a:t>
            </a:r>
            <a:r>
              <a:rPr lang="en-US" altLang="en-US" sz="1400" dirty="0"/>
              <a:t> )</a:t>
            </a:r>
          </a:p>
          <a:p>
            <a:pPr>
              <a:spcAft>
                <a:spcPts val="0"/>
              </a:spcAft>
            </a:pPr>
            <a:r>
              <a:rPr lang="en-US" altLang="en-US" sz="1400" dirty="0"/>
              <a:t>- Stanford Research Computing Center (SRCC)</a:t>
            </a:r>
          </a:p>
          <a:p>
            <a:pPr>
              <a:spcAft>
                <a:spcPts val="0"/>
              </a:spcAft>
            </a:pPr>
            <a:r>
              <a:rPr lang="en-US" altLang="en-US" sz="1400" dirty="0"/>
              <a:t>Stéphane </a:t>
            </a:r>
            <a:r>
              <a:rPr lang="en-US" altLang="en-US" sz="1400" dirty="0" err="1"/>
              <a:t>Thiell</a:t>
            </a:r>
            <a:r>
              <a:rPr lang="en-US" altLang="en-US" sz="1400" dirty="0"/>
              <a:t> (</a:t>
            </a:r>
            <a:r>
              <a:rPr lang="en-US" altLang="en-US" sz="1400" dirty="0">
                <a:hlinkClick r:id="rId4"/>
              </a:rPr>
              <a:t>sthiell@stanford.edu</a:t>
            </a:r>
            <a:r>
              <a:rPr lang="en-US" altLang="en-US" sz="1400" dirty="0"/>
              <a:t> )</a:t>
            </a:r>
          </a:p>
          <a:p>
            <a:pPr>
              <a:spcAft>
                <a:spcPts val="0"/>
              </a:spcAft>
            </a:pPr>
            <a:r>
              <a:rPr lang="en-US" altLang="en-US" sz="1400" dirty="0"/>
              <a:t>- Stanford Research Computing Center (SRCC)</a:t>
            </a:r>
          </a:p>
          <a:p>
            <a:pPr>
              <a:spcAft>
                <a:spcPts val="0"/>
              </a:spcAft>
            </a:pPr>
            <a:r>
              <a:rPr lang="en-US" altLang="en-US" sz="1400" dirty="0"/>
              <a:t>Kilian </a:t>
            </a:r>
            <a:r>
              <a:rPr lang="en-US" altLang="en-US" sz="1400" dirty="0" err="1"/>
              <a:t>Cavalotti</a:t>
            </a:r>
            <a:r>
              <a:rPr lang="en-US" altLang="en-US" sz="1400" dirty="0"/>
              <a:t> (</a:t>
            </a:r>
            <a:r>
              <a:rPr lang="en-US" altLang="en-US" sz="1400" dirty="0">
                <a:hlinkClick r:id="rId5"/>
              </a:rPr>
              <a:t>kilian@stanford.edu</a:t>
            </a:r>
            <a:r>
              <a:rPr lang="en-US" altLang="en-US" sz="1400" dirty="0"/>
              <a:t> )</a:t>
            </a:r>
          </a:p>
          <a:p>
            <a:pPr>
              <a:spcAft>
                <a:spcPts val="0"/>
              </a:spcAft>
            </a:pPr>
            <a:r>
              <a:rPr lang="en-US" altLang="en-US" sz="1400" dirty="0"/>
              <a:t>- Stanford Research Computing Center (SRCC)</a:t>
            </a:r>
          </a:p>
          <a:p>
            <a:pPr>
              <a:spcAft>
                <a:spcPts val="0"/>
              </a:spcAft>
            </a:pPr>
            <a:endParaRPr lang="en-US" alt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6CF0668-F222-31AB-63E1-1F152522C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915" y="5184443"/>
            <a:ext cx="3657600" cy="100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30B49F-625A-6A4E-DBD0-F77820EF83B3}"/>
              </a:ext>
            </a:extLst>
          </p:cNvPr>
          <p:cNvSpPr txBox="1"/>
          <p:nvPr/>
        </p:nvSpPr>
        <p:spPr>
          <a:xfrm>
            <a:off x="1173915" y="6185493"/>
            <a:ext cx="4114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en-US" sz="1400" b="1" i="0" u="none" strike="noStrike" dirty="0">
                <a:solidFill>
                  <a:srgbClr val="8C1515"/>
                </a:solidFill>
                <a:effectLst/>
                <a:latin typeface="Lato" panose="020F0502020204030203" pitchFamily="34" charset="0"/>
              </a:rPr>
              <a:t>STANFORD </a:t>
            </a:r>
            <a:r>
              <a:rPr lang="en-US" sz="1400" b="1" i="0" u="none" strike="noStrike" dirty="0">
                <a:solidFill>
                  <a:srgbClr val="B7B7B7"/>
                </a:solidFill>
                <a:effectLst/>
                <a:latin typeface="Lato" panose="020F0502020204030203" pitchFamily="34" charset="0"/>
              </a:rPr>
              <a:t>RESEARCH COMPUTING CENTER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16CD4-215E-711C-429C-7DA7F6F8D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Oak storage lifecycle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A908D-49CD-9F3C-6C75-DD1969BED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5C010-F5C3-1441-D657-A51B41D73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7D415-63DC-BA88-04CE-926EE6B16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9DD29-BBEE-1E7E-904E-F971AD805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33947FC-3129-B7DF-0388-C7477B0644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490455"/>
            <a:ext cx="10131425" cy="4337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6929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C48F9-CD35-2BC6-E7B8-B85C510F3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lctl</a:t>
            </a:r>
            <a:r>
              <a:rPr lang="en-US" dirty="0"/>
              <a:t> </a:t>
            </a:r>
            <a:r>
              <a:rPr lang="en-US" dirty="0" err="1"/>
              <a:t>del_ost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1E476-8BE9-ACD3-E24A-894CD7A15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Introduced in Lustre 2.16 </a:t>
            </a:r>
            <a:r>
              <a:rPr lang="en-US" b="0" i="0" u="none" strike="noStrike" dirty="0">
                <a:solidFill>
                  <a:srgbClr val="FEFEFE"/>
                </a:solidFill>
                <a:effectLst/>
                <a:latin typeface="Calibri" panose="020F0502020204030204" pitchFamily="34" charset="0"/>
              </a:rPr>
              <a:t>(to be release mid-2023)</a:t>
            </a:r>
            <a:endParaRPr lang="en-US" dirty="0"/>
          </a:p>
          <a:p>
            <a:pPr lvl="1"/>
            <a:r>
              <a:rPr lang="en-US" dirty="0"/>
              <a:t>Documentation is located : </a:t>
            </a:r>
          </a:p>
          <a:p>
            <a:pPr lvl="2"/>
            <a:r>
              <a:rPr lang="en-US" sz="16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https://build.whamcloud.com/job/lustre-manual/lastSuccessfulBuild/artifact/lustre_manual.xhtml#lustremaint.remove_ost</a:t>
            </a:r>
            <a: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DE4C6-ABD1-37F4-126F-F2D83BF6A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5E2EE95-1B12-4246-A3FA-B2144C4CB962}" type="datetime1">
              <a:rPr lang="en-US" smtClean="0"/>
              <a:pPr>
                <a:defRPr/>
              </a:pPr>
              <a:t>11/4/22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03DDC-EB4C-FB04-31E4-651227C73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D4B88-9505-6E6A-6D2C-E10DBDE83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545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575D4-F59C-F76D-8F86-3498C357C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ibswinfo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6EBAC-183B-0049-B7BD-D308D8404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Leverages the MFT (Mellanox Firmware Tools )</a:t>
            </a:r>
          </a:p>
          <a:p>
            <a:pPr lvl="1"/>
            <a:r>
              <a:rPr lang="en-US" dirty="0"/>
              <a:t>Normally used for Firmware updates on switches and IB cards</a:t>
            </a:r>
          </a:p>
          <a:p>
            <a:pPr lvl="1"/>
            <a:r>
              <a:rPr lang="en-US" dirty="0"/>
              <a:t>Can also probe the hardware and provide status data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02B72-F0EE-A74F-81FC-1480DCF97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D3877-757F-B4B5-B114-378859B0F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065BF-3AD8-848C-69BD-9ECFACADF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76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F5951-1192-A37B-A8CA-9A567BE7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ibswinfo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EA2BF-7344-2B22-3CF0-959C5022B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466110"/>
            <a:ext cx="3489157" cy="4315691"/>
          </a:xfrm>
        </p:spPr>
        <p:txBody>
          <a:bodyPr anchor="t"/>
          <a:lstStyle/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# ./</a:t>
            </a:r>
            <a:r>
              <a:rPr lang="en-US" sz="1600" dirty="0" err="1"/>
              <a:t>ibswinfo.sh</a:t>
            </a:r>
            <a:r>
              <a:rPr lang="en-US" sz="1600" dirty="0"/>
              <a:t> -d /dev/</a:t>
            </a:r>
            <a:r>
              <a:rPr lang="en-US" sz="1600" dirty="0" err="1"/>
              <a:t>mst</a:t>
            </a:r>
            <a:r>
              <a:rPr lang="en-US" sz="1600" dirty="0"/>
              <a:t>/&lt;device&gt;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================================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&lt;node description&gt;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================================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part number        | MQM8790-HS2F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serial number      | &lt;redacted&gt;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product name       | Jaguar </a:t>
            </a:r>
            <a:r>
              <a:rPr lang="en-US" sz="1600" dirty="0" err="1"/>
              <a:t>Unmng</a:t>
            </a:r>
            <a:r>
              <a:rPr lang="en-US" sz="1600" dirty="0"/>
              <a:t> IB 200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revision           | AC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ports              | 40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PSID               | MT_0000000063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GUID               | &lt;redacted&gt;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firmware version   | 27.2000.1886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-------------------------------------------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uptime (</a:t>
            </a:r>
            <a:r>
              <a:rPr lang="en-US" sz="1600" dirty="0" err="1"/>
              <a:t>d-h:m:s</a:t>
            </a:r>
            <a:r>
              <a:rPr lang="en-US" sz="1600" dirty="0"/>
              <a:t>)   | 196d-07:05:40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--------------------------------------------</a:t>
            </a:r>
          </a:p>
          <a:p>
            <a:pPr marL="0" indent="0">
              <a:spcAft>
                <a:spcPts val="0"/>
              </a:spcAft>
              <a:buNone/>
            </a:pPr>
            <a:endParaRPr lang="en-US" sz="7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06F0A-899D-E421-FB86-CE17B527E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03328-4329-1FFF-8860-01E65CBF5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CF16C-00C2-CD3C-60B5-3E021C6C1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9815E9-C31E-6B0F-F084-955AC676574F}"/>
              </a:ext>
            </a:extLst>
          </p:cNvPr>
          <p:cNvSpPr txBox="1"/>
          <p:nvPr/>
        </p:nvSpPr>
        <p:spPr>
          <a:xfrm>
            <a:off x="4174957" y="1811483"/>
            <a:ext cx="309792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PSU0 status        | OK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     P/N           | MTEF-PSF-AC-C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     S/N           | &lt;redacted&gt;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     DC power      | OK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     fan status    | OK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     power (W)     | 64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PSU1 status        | OK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     P/N           | MTEF-PSF-AC-C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     S/N           | &lt;redacted&gt;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     DC power      | OK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     fan status    | OK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     power (W)     | 47</a:t>
            </a:r>
          </a:p>
          <a:p>
            <a:pPr marL="0" indent="0">
              <a:spcAft>
                <a:spcPts val="0"/>
              </a:spcAft>
              <a:buNone/>
            </a:pPr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778518-3525-F4F4-CD94-499E802CBAC9}"/>
              </a:ext>
            </a:extLst>
          </p:cNvPr>
          <p:cNvSpPr txBox="1"/>
          <p:nvPr/>
        </p:nvSpPr>
        <p:spPr>
          <a:xfrm>
            <a:off x="7272882" y="1811483"/>
            <a:ext cx="30450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--------------------------------------------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temperature (C)    | 34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max temp (C)       | 41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--------------------------------------------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fan status         | OK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fan#1 (rpm)        | 5426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fan#2 (rpm)        | 4746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fan#3 (rpm)        | 5426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fan#4 (rpm)        | 4798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fan#5 (rpm)        | 5426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fan#6 (rpm)        | 4815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fan#7 (rpm)        | 5382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fan#8 (rpm)        | 4868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fan#9 (rpm)        | 5471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sz="1600" dirty="0"/>
              <a:t>--------------------------------------------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3287377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81E6B-6CBA-13C0-EDBD-D652E64FC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Slurm SPANK GPU Plugin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6012D-1285-5431-2117-358A15FB9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Slurm Plug-in Architecture for Node and job (K)control - SPANK</a:t>
            </a:r>
          </a:p>
          <a:p>
            <a:r>
              <a:rPr lang="en-US" dirty="0"/>
              <a:t>Written in Lua</a:t>
            </a:r>
          </a:p>
          <a:p>
            <a:r>
              <a:rPr lang="en-US" dirty="0"/>
              <a:t>Requires that the </a:t>
            </a:r>
            <a:r>
              <a:rPr lang="en-US" dirty="0" err="1"/>
              <a:t>slurm</a:t>
            </a:r>
            <a:r>
              <a:rPr lang="en-US" dirty="0"/>
              <a:t>-spank-</a:t>
            </a:r>
            <a:r>
              <a:rPr lang="en-US" dirty="0" err="1"/>
              <a:t>lua</a:t>
            </a:r>
            <a:r>
              <a:rPr lang="en-US" dirty="0"/>
              <a:t> plugin is installed</a:t>
            </a:r>
          </a:p>
          <a:p>
            <a:r>
              <a:rPr lang="en-US" dirty="0"/>
              <a:t>Flag:</a:t>
            </a:r>
          </a:p>
          <a:p>
            <a:pPr lvl="1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--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gpu_cmode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=[ shared | exclusive | prohibited ]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ED97A-11CE-89EB-17B7-CD4D968C5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041D5-269E-0B59-EF53-941345848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0C375-AC1E-C1CD-8DF2-74148D9C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991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A337B-A200-F6EA-1031-983094CCE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13ABC-9F37-F7E0-E6D9-EF53D2C57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3913" y="391390"/>
            <a:ext cx="10131425" cy="4315691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dirty="0"/>
              <a:t>Conclusion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ADFE2-B73C-5DE9-A31C-6FDCBFCEE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FD214-5C01-B254-6F4B-5CBDE004B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A3F7B-1B62-DB7B-7C93-ABB3F0C4A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BFACEE-8591-3889-C914-A781F3AD0E5A}"/>
              </a:ext>
            </a:extLst>
          </p:cNvPr>
          <p:cNvSpPr txBox="1"/>
          <p:nvPr/>
        </p:nvSpPr>
        <p:spPr>
          <a:xfrm>
            <a:off x="3853645" y="4708860"/>
            <a:ext cx="4071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sasutils</a:t>
            </a:r>
            <a:r>
              <a:rPr lang="en-US" sz="1600" dirty="0"/>
              <a:t>: </a:t>
            </a:r>
            <a:r>
              <a:rPr lang="en-US" sz="16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https://github.com/stanford-rc/sasutils</a:t>
            </a:r>
            <a:r>
              <a:rPr lang="en-US" sz="1600" dirty="0">
                <a:effectLst/>
              </a:rPr>
              <a:t> </a:t>
            </a: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A5C67-096D-586F-3949-EDE28A59E406}"/>
              </a:ext>
            </a:extLst>
          </p:cNvPr>
          <p:cNvSpPr txBox="1"/>
          <p:nvPr/>
        </p:nvSpPr>
        <p:spPr>
          <a:xfrm>
            <a:off x="3751631" y="5039677"/>
            <a:ext cx="4275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ibswinfo</a:t>
            </a:r>
            <a:r>
              <a:rPr lang="en-US" sz="1600" dirty="0"/>
              <a:t>: </a:t>
            </a:r>
            <a:r>
              <a:rPr lang="en-US" sz="16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https://github.com/stanford-rc/ibswinfo</a:t>
            </a:r>
            <a:r>
              <a:rPr lang="en-US" sz="1600" dirty="0">
                <a:effectLst/>
              </a:rPr>
              <a:t> 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7D7C3D-A60D-2F41-C4B0-8341A37CEE3B}"/>
              </a:ext>
            </a:extLst>
          </p:cNvPr>
          <p:cNvSpPr txBox="1"/>
          <p:nvPr/>
        </p:nvSpPr>
        <p:spPr>
          <a:xfrm>
            <a:off x="2361986" y="5358578"/>
            <a:ext cx="7055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90500" marR="0" indent="-190500" algn="just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effectLst/>
                <a:latin typeface="Linux Libertine"/>
                <a:ea typeface="Calibri" panose="020F0502020204030204" pitchFamily="34" charset="0"/>
              </a:rPr>
              <a:t>Slurm SPANK GPU Plugin: </a:t>
            </a:r>
            <a:r>
              <a:rPr lang="en-US" sz="16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https://github.com/stanford-rc/slurm-spank-gpu_cmode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79101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155316BB-E145-3F14-6938-061AFD022F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392113"/>
            <a:ext cx="10131425" cy="998537"/>
          </a:xfrm>
        </p:spPr>
        <p:txBody>
          <a:bodyPr/>
          <a:lstStyle/>
          <a:p>
            <a:pPr algn="ctr"/>
            <a:r>
              <a:rPr lang="en-US" altLang="en-US">
                <a:ln>
                  <a:noFill/>
                </a:ln>
              </a:rPr>
              <a:t>Outline</a:t>
            </a:r>
            <a:endParaRPr lang="en-US" altLang="en-US" dirty="0">
              <a:ln>
                <a:noFill/>
              </a:ln>
            </a:endParaRPr>
          </a:p>
        </p:txBody>
      </p:sp>
      <p:sp>
        <p:nvSpPr>
          <p:cNvPr id="22530" name="Content Placeholder 2">
            <a:extLst>
              <a:ext uri="{FF2B5EF4-FFF2-40B4-BE49-F238E27FC236}">
                <a16:creationId xmlns:a16="http://schemas.microsoft.com/office/drawing/2014/main" id="{F89A8DDE-9F63-1B07-947A-A6CE6A29325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1474788"/>
            <a:ext cx="10131425" cy="4316412"/>
          </a:xfrm>
        </p:spPr>
        <p:txBody>
          <a:bodyPr/>
          <a:lstStyle/>
          <a:p>
            <a:r>
              <a:rPr lang="en-US" altLang="en-US" dirty="0"/>
              <a:t>Fir/Oak File Systems</a:t>
            </a:r>
          </a:p>
          <a:p>
            <a:r>
              <a:rPr lang="en-US" altLang="en-US" dirty="0" err="1"/>
              <a:t>sasutils</a:t>
            </a:r>
            <a:endParaRPr lang="en-US" altLang="en-US" dirty="0"/>
          </a:p>
          <a:p>
            <a:r>
              <a:rPr lang="en-US" dirty="0"/>
              <a:t>Oak Storage Lifecycle</a:t>
            </a:r>
          </a:p>
          <a:p>
            <a:r>
              <a:rPr lang="en-US" altLang="en-US" dirty="0" err="1"/>
              <a:t>del_ost</a:t>
            </a:r>
            <a:endParaRPr lang="en-US" altLang="en-US" dirty="0"/>
          </a:p>
          <a:p>
            <a:r>
              <a:rPr lang="en-US" altLang="en-US" dirty="0" err="1"/>
              <a:t>ibswinfo</a:t>
            </a:r>
            <a:endParaRPr lang="en-US" altLang="en-US" dirty="0"/>
          </a:p>
          <a:p>
            <a:r>
              <a:rPr lang="en-US" altLang="en-US" dirty="0"/>
              <a:t>Slurm SPANK GPU Plugin</a:t>
            </a:r>
          </a:p>
        </p:txBody>
      </p:sp>
      <p:sp>
        <p:nvSpPr>
          <p:cNvPr id="22531" name="Date Placeholder 3">
            <a:extLst>
              <a:ext uri="{FF2B5EF4-FFF2-40B4-BE49-F238E27FC236}">
                <a16:creationId xmlns:a16="http://schemas.microsoft.com/office/drawing/2014/main" id="{E9EF6FC8-E54E-856F-4594-C21DCA3AD7F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11/14/22</a:t>
            </a:r>
          </a:p>
        </p:txBody>
      </p:sp>
      <p:sp>
        <p:nvSpPr>
          <p:cNvPr id="22532" name="Footer Placeholder 4">
            <a:extLst>
              <a:ext uri="{FF2B5EF4-FFF2-40B4-BE49-F238E27FC236}">
                <a16:creationId xmlns:a16="http://schemas.microsoft.com/office/drawing/2014/main" id="{93E63890-37A0-5CD5-E293-60113D07ED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/>
              <a:t>SC22 | Dallas, TX | hpc accelerates.</a:t>
            </a:r>
          </a:p>
        </p:txBody>
      </p:sp>
      <p:sp>
        <p:nvSpPr>
          <p:cNvPr id="22533" name="Slide Number Placeholder 5">
            <a:extLst>
              <a:ext uri="{FF2B5EF4-FFF2-40B4-BE49-F238E27FC236}">
                <a16:creationId xmlns:a16="http://schemas.microsoft.com/office/drawing/2014/main" id="{9E784086-5D6C-AA43-1FBA-C85DE40D91E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68FADE6-FA05-3A46-BDC7-98B324C4943C}" type="slidenum">
              <a:rPr lang="en-US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827B8-C4C8-C47A-9256-DF6E93EFB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Lustre storage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5718D-AC8A-B8E1-8CFC-FA38460C6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Fir</a:t>
            </a:r>
          </a:p>
          <a:p>
            <a:pPr lvl="1"/>
            <a:r>
              <a:rPr lang="en-US" dirty="0"/>
              <a:t>Sherlock’s scratch filesystem</a:t>
            </a:r>
          </a:p>
          <a:p>
            <a:pPr lvl="1"/>
            <a:r>
              <a:rPr lang="en-US" dirty="0"/>
              <a:t>High-performance storage system for temporary data</a:t>
            </a:r>
          </a:p>
          <a:p>
            <a:pPr lvl="1"/>
            <a:r>
              <a:rPr lang="en-US" dirty="0"/>
              <a:t>4 MDTs, 96 OSTs, 960 hard drives in 8 I/O cells, 6 PB usable</a:t>
            </a:r>
          </a:p>
          <a:p>
            <a:r>
              <a:rPr lang="en-US" sz="2400" dirty="0"/>
              <a:t>Oak</a:t>
            </a:r>
          </a:p>
          <a:p>
            <a:pPr lvl="1"/>
            <a:r>
              <a:rPr lang="en-US" dirty="0"/>
              <a:t>Global, capacity-oriented Lustre filesystem</a:t>
            </a:r>
          </a:p>
          <a:p>
            <a:pPr lvl="1"/>
            <a:r>
              <a:rPr lang="en-US" dirty="0"/>
              <a:t>6 MDTs, 462 OSTs, 4,704 hard drives in 7 I/O cells, 52 PB usable total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1CD69-AD1B-F108-90AF-06460C99E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878A5-90B6-C859-9E56-EAF683BC6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9DDB5-28CE-8FEB-4F18-12F628BC5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847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AA1A2-DEE9-4E49-B244-A79C1718C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sasutils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73792-016C-AABB-02D8-8539F042F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475509"/>
            <a:ext cx="7432287" cy="4315691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err="1"/>
              <a:t>sasutils</a:t>
            </a:r>
            <a:endParaRPr lang="en-US" sz="2400" b="1" dirty="0"/>
          </a:p>
          <a:p>
            <a:r>
              <a:rPr lang="en-US" dirty="0"/>
              <a:t>Display SAS fabric tree and provide aggregated view of devices</a:t>
            </a:r>
          </a:p>
          <a:p>
            <a:r>
              <a:rPr lang="en-US" dirty="0" err="1"/>
              <a:t>sas_discover</a:t>
            </a:r>
            <a:r>
              <a:rPr lang="en-US" dirty="0"/>
              <a:t>, </a:t>
            </a:r>
            <a:r>
              <a:rPr lang="en-US" dirty="0" err="1"/>
              <a:t>sas_devices</a:t>
            </a:r>
            <a:r>
              <a:rPr lang="en-US" dirty="0"/>
              <a:t>, </a:t>
            </a:r>
            <a:r>
              <a:rPr lang="en-US" dirty="0" err="1"/>
              <a:t>sas_counters</a:t>
            </a:r>
            <a:r>
              <a:rPr lang="en-US" dirty="0"/>
              <a:t>, </a:t>
            </a:r>
            <a:r>
              <a:rPr lang="en-US" dirty="0" err="1"/>
              <a:t>ses_report</a:t>
            </a:r>
            <a:endParaRPr lang="en-US" dirty="0"/>
          </a:p>
          <a:p>
            <a:r>
              <a:rPr lang="en-US" dirty="0"/>
              <a:t>Based on </a:t>
            </a:r>
            <a:r>
              <a:rPr lang="en-US" dirty="0" err="1"/>
              <a:t>sysfs</a:t>
            </a:r>
            <a:r>
              <a:rPr lang="en-US" dirty="0"/>
              <a:t> (and also sg3_utils and </a:t>
            </a:r>
            <a:r>
              <a:rPr lang="en-US" dirty="0" err="1"/>
              <a:t>smp_utils</a:t>
            </a:r>
            <a:r>
              <a:rPr lang="en-US" dirty="0"/>
              <a:t>)</a:t>
            </a:r>
          </a:p>
          <a:p>
            <a:r>
              <a:rPr lang="en-US" dirty="0"/>
              <a:t>Support SES Enclosure Nickname</a:t>
            </a:r>
          </a:p>
          <a:p>
            <a:endParaRPr lang="en-US" dirty="0"/>
          </a:p>
          <a:p>
            <a:r>
              <a:rPr lang="en-US" dirty="0"/>
              <a:t>Open source, available at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stanford-rc</a:t>
            </a:r>
            <a:r>
              <a:rPr lang="en-US" dirty="0"/>
              <a:t>/</a:t>
            </a:r>
            <a:r>
              <a:rPr lang="en-US" dirty="0" err="1"/>
              <a:t>sasutils</a:t>
            </a:r>
            <a:endParaRPr lang="en-US" dirty="0"/>
          </a:p>
          <a:p>
            <a:r>
              <a:rPr lang="en-US" dirty="0"/>
              <a:t>Published in EPEL 7, EPEL 8 and soon in EPEL 9</a:t>
            </a:r>
          </a:p>
          <a:p>
            <a:r>
              <a:rPr lang="en-US" dirty="0"/>
              <a:t>Or use “pip install </a:t>
            </a:r>
            <a:r>
              <a:rPr lang="en-US" dirty="0" err="1"/>
              <a:t>sasutils</a:t>
            </a:r>
            <a:r>
              <a:rPr lang="en-US" dirty="0"/>
              <a:t>”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1A6CB-C200-F98D-DD2A-2778CFEB1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3139B-1EF4-16DE-E179-E0E9DC7A0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10073-528E-40B4-5005-202B589A0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7F36FE7-1492-17BF-5014-3005D0EC4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0683" y="1475508"/>
            <a:ext cx="3661317" cy="4991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686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C5333-92B5-ED19-D1A7-9825BEB16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sasutils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28812-3142-2E23-0EE6-208365A49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475509"/>
            <a:ext cx="5410199" cy="4315691"/>
          </a:xfrm>
        </p:spPr>
        <p:txBody>
          <a:bodyPr anchor="t"/>
          <a:lstStyle/>
          <a:p>
            <a:r>
              <a:rPr lang="en-US" dirty="0" err="1"/>
              <a:t>sas_devices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7B77E-2953-37D0-73D6-D6FED6B95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FC1E6-6B2C-6CD4-E614-4887AB0BB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2A240-9AEE-6B46-F687-C7327EE4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C53556-0EC4-ABA3-3ED3-203B2071224B}"/>
              </a:ext>
            </a:extLst>
          </p:cNvPr>
          <p:cNvSpPr txBox="1"/>
          <p:nvPr/>
        </p:nvSpPr>
        <p:spPr>
          <a:xfrm>
            <a:off x="4882356" y="1475509"/>
            <a:ext cx="455996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$ </a:t>
            </a:r>
            <a:r>
              <a:rPr lang="en-US" sz="1600" dirty="0" err="1"/>
              <a:t>sas_devices</a:t>
            </a:r>
            <a:endParaRPr lang="en-US" sz="1600" dirty="0"/>
          </a:p>
          <a:p>
            <a:r>
              <a:rPr lang="en-US" sz="1600" dirty="0"/>
              <a:t>Found 2 SAS hosts</a:t>
            </a:r>
          </a:p>
          <a:p>
            <a:r>
              <a:rPr lang="en-US" sz="1600" dirty="0"/>
              <a:t>Found 4 SAS expanders</a:t>
            </a:r>
          </a:p>
          <a:p>
            <a:r>
              <a:rPr lang="en-US" sz="1600" dirty="0"/>
              <a:t>Found 1 enclosure groups</a:t>
            </a:r>
          </a:p>
          <a:p>
            <a:r>
              <a:rPr lang="en-US" sz="1600" dirty="0"/>
              <a:t>Enclosure group: [io1-jbod1-0][io1-jbod1-1]</a:t>
            </a:r>
          </a:p>
          <a:p>
            <a:r>
              <a:rPr lang="en-US" sz="1600" dirty="0"/>
              <a:t>NUM         VENDOR        MODEL    REV  PATHS</a:t>
            </a:r>
          </a:p>
          <a:p>
            <a:r>
              <a:rPr lang="en-US" sz="1600" dirty="0"/>
              <a:t> 60 x      SEAGATE ST8000NM0075   E002      2</a:t>
            </a:r>
          </a:p>
          <a:p>
            <a:r>
              <a:rPr lang="en-US" sz="1600" dirty="0"/>
              <a:t>Total: 60 block devices in enclosure group</a:t>
            </a:r>
          </a:p>
        </p:txBody>
      </p:sp>
    </p:spTree>
    <p:extLst>
      <p:ext uri="{BB962C8B-B14F-4D97-AF65-F5344CB8AC3E}">
        <p14:creationId xmlns:p14="http://schemas.microsoft.com/office/powerpoint/2010/main" val="481290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C5333-92B5-ED19-D1A7-9825BEB16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sasutils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28812-3142-2E23-0EE6-208365A49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475509"/>
            <a:ext cx="5410199" cy="4315691"/>
          </a:xfrm>
        </p:spPr>
        <p:txBody>
          <a:bodyPr anchor="t"/>
          <a:lstStyle/>
          <a:p>
            <a:r>
              <a:rPr lang="en-US" dirty="0" err="1"/>
              <a:t>sas_devices</a:t>
            </a:r>
            <a:endParaRPr lang="en-US" dirty="0"/>
          </a:p>
          <a:p>
            <a:r>
              <a:rPr lang="en-US" dirty="0" err="1"/>
              <a:t>sas_discover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7B77E-2953-37D0-73D6-D6FED6B95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FC1E6-6B2C-6CD4-E614-4887AB0BB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2A240-9AEE-6B46-F687-C7327EE4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B20A63-7332-3846-D529-EF0D46CDE027}"/>
              </a:ext>
            </a:extLst>
          </p:cNvPr>
          <p:cNvSpPr txBox="1"/>
          <p:nvPr/>
        </p:nvSpPr>
        <p:spPr>
          <a:xfrm>
            <a:off x="4882356" y="1475509"/>
            <a:ext cx="631657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$ </a:t>
            </a:r>
            <a:r>
              <a:rPr lang="en-US" sz="1600" dirty="0" err="1"/>
              <a:t>sas_discover</a:t>
            </a:r>
            <a:r>
              <a:rPr lang="en-US" sz="1600" dirty="0"/>
              <a:t> -v</a:t>
            </a:r>
          </a:p>
          <a:p>
            <a:r>
              <a:rPr lang="en-US" sz="1600" dirty="0"/>
              <a:t>oak-io1-s1</a:t>
            </a:r>
          </a:p>
          <a:p>
            <a:r>
              <a:rPr lang="en-US" sz="1600" dirty="0"/>
              <a:t>|--host35 SAS9300-8e</a:t>
            </a:r>
          </a:p>
          <a:p>
            <a:r>
              <a:rPr lang="en-US" sz="1600" dirty="0"/>
              <a:t>|  `--8x--expander-35:0 ASTEK</a:t>
            </a:r>
          </a:p>
          <a:p>
            <a:r>
              <a:rPr lang="en-US" sz="1600" dirty="0"/>
              <a:t>|         |--1x--end_device-35:0:0</a:t>
            </a:r>
          </a:p>
          <a:p>
            <a:r>
              <a:rPr lang="en-US" sz="1600" dirty="0"/>
              <a:t>|         |      `--enclosure io1-sassw1 ASTEK</a:t>
            </a:r>
          </a:p>
          <a:p>
            <a:r>
              <a:rPr lang="en-US" sz="1600" dirty="0"/>
              <a:t>|         `--4x--expander-35:1 QCT</a:t>
            </a:r>
          </a:p>
          <a:p>
            <a:r>
              <a:rPr lang="en-US" sz="1600" dirty="0"/>
              <a:t>|            |-- 60 x </a:t>
            </a:r>
            <a:r>
              <a:rPr lang="en-US" sz="1600" dirty="0" err="1"/>
              <a:t>end_device</a:t>
            </a:r>
            <a:r>
              <a:rPr lang="en-US" sz="1600" dirty="0"/>
              <a:t> -- disk</a:t>
            </a:r>
          </a:p>
          <a:p>
            <a:r>
              <a:rPr lang="en-US" sz="1600" dirty="0"/>
              <a:t>|            `--  1 x </a:t>
            </a:r>
            <a:r>
              <a:rPr lang="en-US" sz="1600" dirty="0" err="1"/>
              <a:t>end_device</a:t>
            </a:r>
            <a:r>
              <a:rPr lang="en-US" sz="1600" dirty="0"/>
              <a:t> -- enclosure io1-jbod1-0 QCT</a:t>
            </a:r>
          </a:p>
          <a:p>
            <a:r>
              <a:rPr lang="en-US" sz="1600" dirty="0"/>
              <a:t>`--host36 SAS9300-8e</a:t>
            </a:r>
          </a:p>
          <a:p>
            <a:r>
              <a:rPr lang="en-US" sz="1600" dirty="0"/>
              <a:t>   `--8x--expander-36:0 ASTEK</a:t>
            </a:r>
          </a:p>
          <a:p>
            <a:r>
              <a:rPr lang="en-US" sz="1600" dirty="0"/>
              <a:t>          |--1x--end_device-36:0:0</a:t>
            </a:r>
          </a:p>
          <a:p>
            <a:r>
              <a:rPr lang="en-US" sz="1600" dirty="0"/>
              <a:t>          |      `--enclosure io1-sassw2 ASTEK</a:t>
            </a:r>
          </a:p>
          <a:p>
            <a:r>
              <a:rPr lang="en-US" sz="1600" dirty="0"/>
              <a:t>          `--4x--expander-36:1 QCT</a:t>
            </a:r>
          </a:p>
          <a:p>
            <a:r>
              <a:rPr lang="en-US" sz="1600" dirty="0"/>
              <a:t>             |-- 60 x </a:t>
            </a:r>
            <a:r>
              <a:rPr lang="en-US" sz="1600" dirty="0" err="1"/>
              <a:t>end_device</a:t>
            </a:r>
            <a:r>
              <a:rPr lang="en-US" sz="1600" dirty="0"/>
              <a:t> -- disk</a:t>
            </a:r>
          </a:p>
          <a:p>
            <a:r>
              <a:rPr lang="en-US" sz="1600" dirty="0"/>
              <a:t>             `--  1 x </a:t>
            </a:r>
            <a:r>
              <a:rPr lang="en-US" sz="1600" dirty="0" err="1"/>
              <a:t>end_device</a:t>
            </a:r>
            <a:r>
              <a:rPr lang="en-US" sz="1600" dirty="0"/>
              <a:t> -- enclosure io1-jbod1-1 QCT</a:t>
            </a:r>
          </a:p>
        </p:txBody>
      </p:sp>
    </p:spTree>
    <p:extLst>
      <p:ext uri="{BB962C8B-B14F-4D97-AF65-F5344CB8AC3E}">
        <p14:creationId xmlns:p14="http://schemas.microsoft.com/office/powerpoint/2010/main" val="545775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C5333-92B5-ED19-D1A7-9825BEB16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sasutils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28812-3142-2E23-0EE6-208365A49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 err="1"/>
              <a:t>sas_devices</a:t>
            </a:r>
            <a:endParaRPr lang="en-US" dirty="0"/>
          </a:p>
          <a:p>
            <a:r>
              <a:rPr lang="en-US" dirty="0" err="1"/>
              <a:t>sas_discover</a:t>
            </a:r>
            <a:endParaRPr lang="en-US" dirty="0"/>
          </a:p>
          <a:p>
            <a:r>
              <a:rPr lang="en-US" dirty="0" err="1"/>
              <a:t>sas_counters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7B77E-2953-37D0-73D6-D6FED6B95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FC1E6-6B2C-6CD4-E614-4887AB0BB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2A240-9AEE-6B46-F687-C7327EE4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B1E0AA-D1BF-AB4E-34A8-DFF1F4C3A0C0}"/>
              </a:ext>
            </a:extLst>
          </p:cNvPr>
          <p:cNvSpPr txBox="1"/>
          <p:nvPr/>
        </p:nvSpPr>
        <p:spPr>
          <a:xfrm>
            <a:off x="685800" y="3429000"/>
            <a:ext cx="115062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$ </a:t>
            </a:r>
            <a:r>
              <a:rPr lang="en-US" sz="1600" dirty="0" err="1"/>
              <a:t>sas_counters</a:t>
            </a:r>
            <a:endParaRPr lang="en-US" sz="1600" dirty="0"/>
          </a:p>
          <a:p>
            <a:r>
              <a:rPr lang="en-US" sz="1600" dirty="0"/>
              <a:t>...</a:t>
            </a:r>
          </a:p>
          <a:p>
            <a:r>
              <a:rPr lang="en-US" sz="1600" dirty="0"/>
              <a:t>oak-io1-s1.SAS9300-8e...Switch184.io1-sassw1.JB4602_SIM_0.io1-jbod1-0.bays.41.ST8000NM0075...ioerr_cnt 2 1487457378</a:t>
            </a:r>
          </a:p>
          <a:p>
            <a:r>
              <a:rPr lang="en-US" sz="1600" dirty="0"/>
              <a:t>oak-io1-s1.SAS9300-8e...Switch184.io1-sassw1.JB4602_SIM_0.io1-jbod1-0.bays.41.ST8000NM0075...iodone_cnt 7154904 1487457378</a:t>
            </a:r>
          </a:p>
          <a:p>
            <a:r>
              <a:rPr lang="en-US" sz="1600" dirty="0"/>
              <a:t>oak-io1-s1.SAS9300-8e...Switch184.io1-sassw1.JB4602_SIM_0.io1-jbod1-0.bays.41.ST8000NM0075...iorequest_cnt 7154906 1487457378</a:t>
            </a:r>
          </a:p>
          <a:p>
            <a:r>
              <a:rPr lang="en-US" sz="1600" dirty="0"/>
              <a:t>...</a:t>
            </a:r>
          </a:p>
          <a:p>
            <a:r>
              <a:rPr lang="en-US" sz="1600" dirty="0"/>
              <a:t>oak-io1-s1.SAS9300-8e.0x500605b00ab05678.Switch184.io1-sassw2.phys.15.invalid_dword_count 5 1487457378</a:t>
            </a:r>
          </a:p>
          <a:p>
            <a:r>
              <a:rPr lang="en-US" sz="1600" dirty="0"/>
              <a:t>oak-io1-s1.SAS9300-8e.0x500605b00ab05678.Switch184.io1-sassw2.phys.15.loss_of_dword_sync_count 1 1487457378</a:t>
            </a:r>
          </a:p>
          <a:p>
            <a:r>
              <a:rPr lang="en-US" sz="1600" dirty="0"/>
              <a:t>oak-io1-s1.SAS9300-8e.0x500605b00ab05678.Switch184.io1-sassw2.phys.15.phy_reset_problem_count 0 1487457378</a:t>
            </a:r>
          </a:p>
          <a:p>
            <a:r>
              <a:rPr lang="en-US" sz="1600" dirty="0"/>
              <a:t>oak-io1-s1.SAS9300-8e.0x500605b00ab05678.Switch184.io1-sassw2.phys.15.running_disparity_error_count 1 1487457378</a:t>
            </a:r>
          </a:p>
          <a:p>
            <a:r>
              <a:rPr lang="en-US" sz="16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109571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C5333-92B5-ED19-D1A7-9825BEB16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sasutils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28812-3142-2E23-0EE6-208365A49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475509"/>
            <a:ext cx="5410199" cy="4315691"/>
          </a:xfrm>
        </p:spPr>
        <p:txBody>
          <a:bodyPr anchor="t"/>
          <a:lstStyle/>
          <a:p>
            <a:r>
              <a:rPr lang="en-US" dirty="0" err="1"/>
              <a:t>sas_devices</a:t>
            </a:r>
            <a:endParaRPr lang="en-US" dirty="0"/>
          </a:p>
          <a:p>
            <a:r>
              <a:rPr lang="en-US" dirty="0" err="1"/>
              <a:t>sas_discover</a:t>
            </a:r>
            <a:endParaRPr lang="en-US" dirty="0"/>
          </a:p>
          <a:p>
            <a:r>
              <a:rPr lang="en-US" dirty="0" err="1"/>
              <a:t>sas_counters</a:t>
            </a:r>
            <a:endParaRPr lang="en-US" dirty="0"/>
          </a:p>
          <a:p>
            <a:r>
              <a:rPr lang="en-US" dirty="0" err="1"/>
              <a:t>ses_report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7B77E-2953-37D0-73D6-D6FED6B95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FC1E6-6B2C-6CD4-E614-4887AB0BB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2A240-9AEE-6B46-F687-C7327EE4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A79458-0780-B055-3196-58B54C847CC8}"/>
              </a:ext>
            </a:extLst>
          </p:cNvPr>
          <p:cNvSpPr txBox="1"/>
          <p:nvPr/>
        </p:nvSpPr>
        <p:spPr>
          <a:xfrm>
            <a:off x="4882356" y="1475509"/>
            <a:ext cx="730964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$ </a:t>
            </a:r>
            <a:r>
              <a:rPr lang="en-US" sz="1600" dirty="0" err="1"/>
              <a:t>ses_report</a:t>
            </a:r>
            <a:r>
              <a:rPr lang="en-US" sz="1600" dirty="0"/>
              <a:t> --carbon --prefix=</a:t>
            </a:r>
            <a:r>
              <a:rPr lang="en-US" sz="1600" dirty="0" err="1"/>
              <a:t>datacenter.stanford</a:t>
            </a:r>
            <a:endParaRPr lang="en-US" sz="1600" dirty="0"/>
          </a:p>
          <a:p>
            <a:r>
              <a:rPr lang="en-US" sz="1600" dirty="0"/>
              <a:t>datacenter.stanford.io1-sassw1.Cooling.Left_Fan.speed_rpm 19560 1476486766</a:t>
            </a:r>
          </a:p>
          <a:p>
            <a:r>
              <a:rPr lang="en-US" sz="1600" dirty="0"/>
              <a:t>datacenter.stanford.io1-sassw1.Cooling.Right_Fan.speed_rpm 19080 1476486766</a:t>
            </a:r>
          </a:p>
          <a:p>
            <a:r>
              <a:rPr lang="en-US" sz="1600" dirty="0"/>
              <a:t>datacenter.stanford.io1-sassw1.Cooling.Center_Fan.speed_rpm 19490 1476486766</a:t>
            </a:r>
          </a:p>
          <a:p>
            <a:endParaRPr lang="en-US" sz="1600" dirty="0"/>
          </a:p>
          <a:p>
            <a:r>
              <a:rPr lang="en-US" sz="1600" dirty="0"/>
              <a:t># </a:t>
            </a:r>
            <a:r>
              <a:rPr lang="en-US" sz="1600" dirty="0" err="1"/>
              <a:t>ses_report</a:t>
            </a:r>
            <a:r>
              <a:rPr lang="en-US" sz="1600" dirty="0"/>
              <a:t> --status --prefix=</a:t>
            </a:r>
            <a:r>
              <a:rPr lang="en-US" sz="1600" dirty="0" err="1"/>
              <a:t>datacenter.stanford</a:t>
            </a:r>
            <a:r>
              <a:rPr lang="en-US" sz="1600" dirty="0"/>
              <a:t> | grep SIM</a:t>
            </a:r>
          </a:p>
          <a:p>
            <a:r>
              <a:rPr lang="en-US" sz="1600" dirty="0"/>
              <a:t>datacenter.stanford.io1-jbod1-0.Enclosure_services_controller_electronics.SIM_00 OK</a:t>
            </a:r>
          </a:p>
          <a:p>
            <a:r>
              <a:rPr lang="en-US" sz="1600" dirty="0"/>
              <a:t>datacenter.stanford.io1-jbod1-0.Enclosure_services_controller_electronics.SIM_01 OK</a:t>
            </a:r>
          </a:p>
          <a:p>
            <a:r>
              <a:rPr lang="en-US" sz="1600" dirty="0"/>
              <a:t>datacenter.stanford.io1-jbod1-0.SAS_expander.SAS_Expander_SIM_0 OK</a:t>
            </a:r>
          </a:p>
          <a:p>
            <a:r>
              <a:rPr lang="en-US" sz="1600" dirty="0"/>
              <a:t>datacenter.stanford.io1-jbod1-0.SAS_expander.SAS_Expander_ISIM_2 OK</a:t>
            </a:r>
          </a:p>
          <a:p>
            <a:r>
              <a:rPr lang="en-US" sz="1600" dirty="0"/>
              <a:t>datacenter.stanford.io1-jbod1-0.SAS_expander.SAS_Expander_ISIM_0 OK</a:t>
            </a:r>
          </a:p>
          <a:p>
            <a:r>
              <a:rPr lang="en-US" sz="1600" dirty="0"/>
              <a:t>datacenter.stanford.io1-jbod1-1.Enclosure_services_controller_electronics.SIM_00 OK</a:t>
            </a:r>
          </a:p>
          <a:p>
            <a:r>
              <a:rPr lang="en-US" sz="1600" dirty="0"/>
              <a:t>datacenter.stanford.io1-jbod1-1.Enclosure_services_controller_electronics.SIM_01 OK</a:t>
            </a:r>
          </a:p>
          <a:p>
            <a:r>
              <a:rPr lang="en-US" sz="1600" dirty="0"/>
              <a:t>datacenter.stanford.io1-jbod1-1.SAS_expander.SAS_Expander_SIM_1 OK</a:t>
            </a:r>
          </a:p>
          <a:p>
            <a:r>
              <a:rPr lang="en-US" sz="1600" dirty="0"/>
              <a:t>datacenter.stanford.io1-jbod1-1.SAS_expander.SAS_Expander_ISIM_3 OK</a:t>
            </a:r>
          </a:p>
          <a:p>
            <a:r>
              <a:rPr lang="en-US" sz="1600" dirty="0"/>
              <a:t>datacenter.stanford.io1-jbod1-1.SAS_expander.SAS_Expander_ISIM_1 OK</a:t>
            </a:r>
          </a:p>
        </p:txBody>
      </p:sp>
    </p:spTree>
    <p:extLst>
      <p:ext uri="{BB962C8B-B14F-4D97-AF65-F5344CB8AC3E}">
        <p14:creationId xmlns:p14="http://schemas.microsoft.com/office/powerpoint/2010/main" val="4057824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C5333-92B5-ED19-D1A7-9825BEB16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sasutils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28812-3142-2E23-0EE6-208365A49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 err="1"/>
              <a:t>sas_counters</a:t>
            </a:r>
            <a:endParaRPr lang="en-US" dirty="0"/>
          </a:p>
          <a:p>
            <a:r>
              <a:rPr lang="en-US" dirty="0" err="1"/>
              <a:t>sas_discover</a:t>
            </a:r>
            <a:endParaRPr lang="en-US" dirty="0"/>
          </a:p>
          <a:p>
            <a:r>
              <a:rPr lang="en-US" dirty="0" err="1"/>
              <a:t>sas_devices</a:t>
            </a:r>
            <a:endParaRPr lang="en-US" dirty="0"/>
          </a:p>
          <a:p>
            <a:r>
              <a:rPr lang="en-US" dirty="0" err="1"/>
              <a:t>ses_report</a:t>
            </a:r>
            <a:endParaRPr lang="en-US" dirty="0"/>
          </a:p>
          <a:p>
            <a:r>
              <a:rPr lang="en-US" dirty="0" err="1"/>
              <a:t>udev</a:t>
            </a:r>
            <a:r>
              <a:rPr lang="en-US" dirty="0"/>
              <a:t> scripts</a:t>
            </a:r>
          </a:p>
          <a:p>
            <a:pPr lvl="1"/>
            <a:r>
              <a:rPr lang="en-US" dirty="0" err="1"/>
              <a:t>sas_sd_snic_alias</a:t>
            </a:r>
            <a:endParaRPr lang="en-US" dirty="0"/>
          </a:p>
          <a:p>
            <a:pPr lvl="1"/>
            <a:r>
              <a:rPr lang="en-US" dirty="0" err="1"/>
              <a:t>sas_mpath_snic_alias</a:t>
            </a:r>
            <a:endParaRPr lang="en-US" dirty="0"/>
          </a:p>
          <a:p>
            <a:r>
              <a:rPr lang="en-US" dirty="0"/>
              <a:t>Python library</a:t>
            </a:r>
          </a:p>
          <a:p>
            <a:pPr lvl="1"/>
            <a:r>
              <a:rPr lang="en-US" dirty="0"/>
              <a:t>Listing SAS Hosts, Listing Expanders, Listing Unique Expanders, SCSI Enclosure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7B77E-2953-37D0-73D6-D6FED6B95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11/14/22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FC1E6-6B2C-6CD4-E614-4887AB0BB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SC22 | Dallas, TX | hpc accelerates.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2A240-9AEE-6B46-F687-C7327EE4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898CF1-5AED-3C44-AB6E-A54E2D9C198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6920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ustom 2">
      <a:dk1>
        <a:srgbClr val="000000"/>
      </a:dk1>
      <a:lt1>
        <a:srgbClr val="FFFFFF"/>
      </a:lt1>
      <a:dk2>
        <a:srgbClr val="18276C"/>
      </a:dk2>
      <a:lt2>
        <a:srgbClr val="EBEBEB"/>
      </a:lt2>
      <a:accent1>
        <a:srgbClr val="2771E5"/>
      </a:accent1>
      <a:accent2>
        <a:srgbClr val="FF0000"/>
      </a:accent2>
      <a:accent3>
        <a:srgbClr val="499CFF"/>
      </a:accent3>
      <a:accent4>
        <a:srgbClr val="FF00B3"/>
      </a:accent4>
      <a:accent5>
        <a:srgbClr val="FF99E1"/>
      </a:accent5>
      <a:accent6>
        <a:srgbClr val="B7D7FF"/>
      </a:accent6>
      <a:hlink>
        <a:srgbClr val="27FF1A"/>
      </a:hlink>
      <a:folHlink>
        <a:srgbClr val="499CFF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75035</TotalTime>
  <Words>2243</Words>
  <Application>Microsoft Macintosh PowerPoint</Application>
  <PresentationFormat>Widescreen</PresentationFormat>
  <Paragraphs>300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Lato</vt:lpstr>
      <vt:lpstr>Linux Biolinum</vt:lpstr>
      <vt:lpstr>Linux Libertine</vt:lpstr>
      <vt:lpstr>Times New Roman</vt:lpstr>
      <vt:lpstr>Celestial</vt:lpstr>
      <vt:lpstr>Overcoming HPC System Management Challenges:  An Open Source Approach </vt:lpstr>
      <vt:lpstr>Outline</vt:lpstr>
      <vt:lpstr>Lustre storage systems</vt:lpstr>
      <vt:lpstr>sasutils</vt:lpstr>
      <vt:lpstr>sasutils</vt:lpstr>
      <vt:lpstr>sasutils</vt:lpstr>
      <vt:lpstr>sasutils</vt:lpstr>
      <vt:lpstr>sasutils</vt:lpstr>
      <vt:lpstr>sasutils</vt:lpstr>
      <vt:lpstr>Oak storage lifecycle overview</vt:lpstr>
      <vt:lpstr>lctl del_ost</vt:lpstr>
      <vt:lpstr>ibswinfo</vt:lpstr>
      <vt:lpstr>ibswinfo</vt:lpstr>
      <vt:lpstr>Slurm SPANK GPU Plugin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Michael T. Hartman</cp:lastModifiedBy>
  <cp:revision>93</cp:revision>
  <dcterms:created xsi:type="dcterms:W3CDTF">2021-05-28T21:00:04Z</dcterms:created>
  <dcterms:modified xsi:type="dcterms:W3CDTF">2022-11-04T19:26:34Z</dcterms:modified>
</cp:coreProperties>
</file>

<file path=docProps/thumbnail.jpeg>
</file>